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7" r:id="rId4"/>
    <p:sldId id="267" r:id="rId5"/>
    <p:sldId id="268" r:id="rId6"/>
    <p:sldId id="270" r:id="rId7"/>
    <p:sldId id="269" r:id="rId8"/>
    <p:sldId id="258" r:id="rId9"/>
    <p:sldId id="271" r:id="rId10"/>
    <p:sldId id="260" r:id="rId11"/>
    <p:sldId id="261" r:id="rId12"/>
    <p:sldId id="262" r:id="rId13"/>
    <p:sldId id="263" r:id="rId14"/>
    <p:sldId id="266" r:id="rId15"/>
    <p:sldId id="272" r:id="rId16"/>
    <p:sldId id="273" r:id="rId17"/>
    <p:sldId id="275" r:id="rId18"/>
    <p:sldId id="276" r:id="rId19"/>
    <p:sldId id="274" r:id="rId2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FBFDF-E96B-45C4-9A25-09A1352B4E35}" v="1" dt="2021-08-14T20:34:48.502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186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1T02:14:05.84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1345 1,'-343'10,"224"-5,23-2,77-1,1 1,0 1,1 0,-23 9,-14 4,46-15,1 0,-1 1,1-1,-1 1,1 1,0 0,0 0,0 0,1 1,-12 10,9-7,-1 0,0 0,0-1,-1 0,0 0,-13 5,12-6,-1 0,1 1,1 1,-20 16,-39 37,-25 26,11-5,36-36,41-37,0 0,1 0,0 0,1 0,0 1,0 0,-5 19,4-14,3-5,0-1,1 1,0 0,1 0,-1 13,3 54,1-31,-3 22,2 60,2-104,0 0,9 35,-10-54,0-1,0 0,0 0,0 0,1 0,4 5,-3-5,-1 1,0 0,5 9,28 58,-9-18,-22-45,0 1,1-1,0-1,0 1,8 7,-5-5,0-1,7 13,-8-9,0 0,2-2,-1 1,2-1,-1 0,2-1,-1 0,2-1,21 14,-30-21,0-1,-1 1,1 1,-1-1,0 0,5 7,-4-5,0-1,0 1,7 5,-4-5,1 0,1 0,-1-1,1 0,0 0,0-1,0 0,0-1,12 2,-14-2,35 8,-27-5,1-1,1-1,19 2,-17-3,0 1,29 8,-31-6,0-2,1 1,23 0,12-5,-30-1,-1 2,27 3,-38-1,0 1,19 7,-19-6,-1 0,0-1,16 2,14-2,57-4,-32 0,-60 1,0-1,0 1,0-1,0 0,0 0,0 0,-1-1,1 1,8-6,-2 0,0 0,15-14,-23 18,5-3,1-1,-1 1,0-1,-1 0,0-1,0 0,0 0,-1 0,8-15,1-4,-11 21,0-1,-1 1,0-1,4-11,-3 8,-1 1,1 0,1 0,10-15,-8 12,11-22,-13 21,0 0,0 0,-2-1,1 1,-2-1,0 0,0-20,-2 22,1 0,0 0,0 1,1-1,1 0,7-21,-6 19,0-1,0 0,1-24,1-2,-2 5,-1-1,-3-67,-2 37,3-9,-2-84,-1 149,0 0,0 0,-1 0,-5-13,-6-17,11 30,-1 1,0 0,0 0,-10-13,-3-9,10 18,-1 1,-11-14,11 16,0 0,1 0,-8-20,11 23,0-2,0 0,-7-10,9 17,1 0,-1 0,-1 0,1 1,0 0,-1-1,1 1,-1 0,0 0,0 0,-3-2,-6-1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8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5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 dirty="0"/>
              <a:t>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3" y="4433302"/>
            <a:ext cx="5562599" cy="151029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Presenters: </a:t>
            </a:r>
          </a:p>
          <a:p>
            <a:r>
              <a:rPr lang="en-US" sz="1400" dirty="0"/>
              <a:t>Norma Liza Azua UTRGV EHS Senior Director</a:t>
            </a:r>
          </a:p>
          <a:p>
            <a:r>
              <a:rPr lang="en-US" sz="1400" dirty="0"/>
              <a:t>Dr. Luis Espinoza, UTRGV EHS Data Manager</a:t>
            </a:r>
          </a:p>
          <a:p>
            <a:r>
              <a:rPr lang="en-US" sz="1400" dirty="0"/>
              <a:t>Ms. Cassandra Martinez, Center Manager PSJA ISD-EHS Buckner Campus</a:t>
            </a:r>
          </a:p>
          <a:p>
            <a:r>
              <a:rPr lang="en-US" sz="1400" dirty="0" err="1"/>
              <a:t>Ms</a:t>
            </a:r>
            <a:r>
              <a:rPr lang="en-US" sz="1400" dirty="0"/>
              <a:t> Selina Diaz, Center Manager LEMI 1 &amp;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93A7C-6F84-43AF-AD1B-CCA3FBD9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99" y="342900"/>
            <a:ext cx="491189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FFF8C-F414-47F6-8F74-06634AAB75D9}"/>
              </a:ext>
            </a:extLst>
          </p:cNvPr>
          <p:cNvSpPr txBox="1"/>
          <p:nvPr/>
        </p:nvSpPr>
        <p:spPr>
          <a:xfrm>
            <a:off x="6258194" y="493152"/>
            <a:ext cx="556259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UTRGV-EHS-CCP Program  </a:t>
            </a:r>
          </a:p>
          <a:p>
            <a:pPr>
              <a:lnSpc>
                <a:spcPct val="90000"/>
              </a:lnSpc>
            </a:pPr>
            <a:endParaRPr lang="en-US" sz="3200" b="1" dirty="0"/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Abadi" panose="020B0604020104020204" pitchFamily="34" charset="0"/>
              </a:rPr>
              <a:t>Education Department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1A787-D321-4732-9DE7-62BB051C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45" y="3238500"/>
            <a:ext cx="4343400" cy="280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031C9-4DAD-445A-8CBD-EF3046345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152400"/>
            <a:ext cx="6689404" cy="643384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6D3DD70-1AC8-4142-A341-4FCF82B93AAF}"/>
              </a:ext>
            </a:extLst>
          </p:cNvPr>
          <p:cNvSpPr/>
          <p:nvPr/>
        </p:nvSpPr>
        <p:spPr>
          <a:xfrm rot="10800000">
            <a:off x="7008812" y="271756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54F97-FA38-4F9B-8E64-93F5E12CB605}"/>
              </a:ext>
            </a:extLst>
          </p:cNvPr>
          <p:cNvSpPr txBox="1"/>
          <p:nvPr/>
        </p:nvSpPr>
        <p:spPr>
          <a:xfrm>
            <a:off x="7649892" y="262667"/>
            <a:ext cx="4419599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Choose </a:t>
            </a:r>
            <a:r>
              <a:rPr lang="en-US" sz="3000" b="1" dirty="0">
                <a:solidFill>
                  <a:schemeClr val="accent1"/>
                </a:solidFill>
              </a:rPr>
              <a:t>all</a:t>
            </a:r>
            <a:r>
              <a:rPr lang="en-US" sz="3000" b="1" dirty="0"/>
              <a:t> subjects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Pick a minimum of 2-3 per domain: 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-Cognitive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-Social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-Language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accent1"/>
                </a:solidFill>
              </a:rPr>
              <a:t>-Physical 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Then click on “OK”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 Pre-Plan and Decide what information you will share with the parent on their scheduled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Home Visit. </a:t>
            </a:r>
            <a:endParaRPr lang="en-US" sz="36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04D6F4-59A5-4CD3-8588-6DFA1D2DB9AF}"/>
              </a:ext>
            </a:extLst>
          </p:cNvPr>
          <p:cNvSpPr/>
          <p:nvPr/>
        </p:nvSpPr>
        <p:spPr>
          <a:xfrm rot="10800000">
            <a:off x="2665412" y="24384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7A9BBD-4A71-4095-8FF0-1C80F9ACAF85}"/>
              </a:ext>
            </a:extLst>
          </p:cNvPr>
          <p:cNvSpPr/>
          <p:nvPr/>
        </p:nvSpPr>
        <p:spPr>
          <a:xfrm rot="10800000">
            <a:off x="4113212" y="6096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7C7C3DA-01FC-4AD4-86B0-D5EC6AC040E9}"/>
              </a:ext>
            </a:extLst>
          </p:cNvPr>
          <p:cNvSpPr/>
          <p:nvPr/>
        </p:nvSpPr>
        <p:spPr>
          <a:xfrm rot="10800000">
            <a:off x="6611616" y="615061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C2F7A-FE85-41B8-ACAB-D0401C49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78178"/>
            <a:ext cx="6771973" cy="650164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77FCD11-06B2-444C-A882-EA748D0FD3E2}"/>
              </a:ext>
            </a:extLst>
          </p:cNvPr>
          <p:cNvSpPr/>
          <p:nvPr/>
        </p:nvSpPr>
        <p:spPr>
          <a:xfrm rot="10800000">
            <a:off x="3579812" y="178178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D5B1C-9609-414D-8324-C44438460556}"/>
              </a:ext>
            </a:extLst>
          </p:cNvPr>
          <p:cNvSpPr txBox="1"/>
          <p:nvPr/>
        </p:nvSpPr>
        <p:spPr>
          <a:xfrm>
            <a:off x="7424167" y="990600"/>
            <a:ext cx="4495801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Label Report: 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BOY Parent Conference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1-2 child’s strengths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an area of growth opportunities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Add 1-2 goals upon next checkpoint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IF any parent comments add or put “ no comments”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Summary: </a:t>
            </a:r>
            <a:r>
              <a:rPr lang="en-US" sz="2400" b="1" dirty="0">
                <a:solidFill>
                  <a:srgbClr val="FFFF00"/>
                </a:solidFill>
              </a:rPr>
              <a:t>Next checkpoint is MOY Feb 7-18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Results: </a:t>
            </a:r>
            <a:r>
              <a:rPr lang="en-US" sz="2400" b="1" dirty="0">
                <a:solidFill>
                  <a:srgbClr val="FFFF00"/>
                </a:solidFill>
              </a:rPr>
              <a:t>Choose what you would like to SHARE with the parent.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Positive and Love your Passengers!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CAC78-9E61-4F75-B95B-5BFF019CB9B2}"/>
              </a:ext>
            </a:extLst>
          </p:cNvPr>
          <p:cNvSpPr txBox="1"/>
          <p:nvPr/>
        </p:nvSpPr>
        <p:spPr>
          <a:xfrm>
            <a:off x="7614667" y="244322"/>
            <a:ext cx="427094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Completing the Parent Report</a:t>
            </a:r>
          </a:p>
          <a:p>
            <a:pPr algn="ctr"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371E60C2-95E3-403A-B8AB-EA822102F866}"/>
              </a:ext>
            </a:extLst>
          </p:cNvPr>
          <p:cNvSpPr/>
          <p:nvPr/>
        </p:nvSpPr>
        <p:spPr>
          <a:xfrm>
            <a:off x="209997" y="565868"/>
            <a:ext cx="2667000" cy="424732"/>
          </a:xfrm>
          <a:prstGeom prst="mathMinus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FB95A-AEEC-4DE0-9CDC-70D46EA9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12" y="217037"/>
            <a:ext cx="6766165" cy="6423926"/>
          </a:xfrm>
          <a:prstGeom prst="rect">
            <a:avLst/>
          </a:prstGeom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7E7C92C7-43EB-480B-B38F-263BC4EB144D}"/>
              </a:ext>
            </a:extLst>
          </p:cNvPr>
          <p:cNvSpPr/>
          <p:nvPr/>
        </p:nvSpPr>
        <p:spPr>
          <a:xfrm>
            <a:off x="2894012" y="609600"/>
            <a:ext cx="2667000" cy="424732"/>
          </a:xfrm>
          <a:prstGeom prst="mathMinus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C4C774-5D7A-4D9A-B25F-F90EA619CE9F}"/>
              </a:ext>
            </a:extLst>
          </p:cNvPr>
          <p:cNvSpPr/>
          <p:nvPr/>
        </p:nvSpPr>
        <p:spPr>
          <a:xfrm>
            <a:off x="2587549" y="3774822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3AEB2-6C16-41E1-8AF8-C800B937E362}"/>
              </a:ext>
            </a:extLst>
          </p:cNvPr>
          <p:cNvSpPr/>
          <p:nvPr/>
        </p:nvSpPr>
        <p:spPr>
          <a:xfrm>
            <a:off x="2218201" y="34290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EC691F4-D0ED-48A3-8D51-1F96B205C1EE}"/>
              </a:ext>
            </a:extLst>
          </p:cNvPr>
          <p:cNvSpPr/>
          <p:nvPr/>
        </p:nvSpPr>
        <p:spPr>
          <a:xfrm>
            <a:off x="2252932" y="2854578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26C8E2-6FCF-4432-BC00-5352C2D29285}"/>
              </a:ext>
            </a:extLst>
          </p:cNvPr>
          <p:cNvSpPr/>
          <p:nvPr/>
        </p:nvSpPr>
        <p:spPr>
          <a:xfrm>
            <a:off x="2305678" y="223745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C16EA7-EC17-4F96-91B8-09C03B7DE536}"/>
              </a:ext>
            </a:extLst>
          </p:cNvPr>
          <p:cNvSpPr/>
          <p:nvPr/>
        </p:nvSpPr>
        <p:spPr>
          <a:xfrm>
            <a:off x="2284412" y="1690111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260A3D-C2BF-492A-B01A-BD20E1747990}"/>
              </a:ext>
            </a:extLst>
          </p:cNvPr>
          <p:cNvSpPr/>
          <p:nvPr/>
        </p:nvSpPr>
        <p:spPr>
          <a:xfrm>
            <a:off x="2315892" y="1118057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17FD742-0D78-484A-9A17-C28910314D7A}"/>
              </a:ext>
            </a:extLst>
          </p:cNvPr>
          <p:cNvSpPr/>
          <p:nvPr/>
        </p:nvSpPr>
        <p:spPr>
          <a:xfrm>
            <a:off x="2311579" y="171029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9C4596-5203-417C-9C8B-607828DABCBA}"/>
                  </a:ext>
                </a:extLst>
              </p14:cNvPr>
              <p14:cNvContentPartPr/>
              <p14:nvPr/>
            </p14:nvContentPartPr>
            <p14:xfrm>
              <a:off x="8602345" y="85565"/>
              <a:ext cx="576720" cy="616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9C4596-5203-417C-9C8B-607828DABC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9345" y="22565"/>
                <a:ext cx="70236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1D8B26-8368-4CB8-B282-68E04E1054DD}"/>
              </a:ext>
            </a:extLst>
          </p:cNvPr>
          <p:cNvSpPr txBox="1"/>
          <p:nvPr/>
        </p:nvSpPr>
        <p:spPr>
          <a:xfrm>
            <a:off x="1217612" y="457200"/>
            <a:ext cx="9829800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What do I do after my </a:t>
            </a:r>
          </a:p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Parent Conference ?</a:t>
            </a:r>
          </a:p>
          <a:p>
            <a:pPr>
              <a:lnSpc>
                <a:spcPct val="90000"/>
              </a:lnSpc>
            </a:pPr>
            <a:endParaRPr lang="en-US" sz="54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sz="3200" b="1" dirty="0">
                <a:solidFill>
                  <a:srgbClr val="FFFF00"/>
                </a:solidFill>
              </a:rPr>
              <a:t>SAVE and Upload Parent Conference under the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Drive system </a:t>
            </a:r>
            <a:r>
              <a:rPr lang="en-US" sz="3200" b="1" dirty="0">
                <a:solidFill>
                  <a:srgbClr val="FFFF00"/>
                </a:solidFill>
              </a:rPr>
              <a:t>on a new folder labeled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“Parent Conference (BOY) </a:t>
            </a: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2021-2022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”.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 2) These same steps will be followed for the 2</a:t>
            </a:r>
            <a:r>
              <a:rPr lang="en-US" sz="3200" b="1" baseline="30000" dirty="0">
                <a:solidFill>
                  <a:srgbClr val="FFFF00"/>
                </a:solidFill>
              </a:rPr>
              <a:t>nd</a:t>
            </a:r>
            <a:r>
              <a:rPr lang="en-US" sz="3200" b="1" dirty="0">
                <a:solidFill>
                  <a:srgbClr val="FFFF00"/>
                </a:solidFill>
              </a:rPr>
              <a:t> (BOY)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&amp; 3</a:t>
            </a:r>
            <a:r>
              <a:rPr lang="en-US" sz="3200" b="1" baseline="30000" dirty="0">
                <a:solidFill>
                  <a:srgbClr val="FFFF00"/>
                </a:solidFill>
              </a:rPr>
              <a:t>rd</a:t>
            </a:r>
            <a:r>
              <a:rPr lang="en-US" sz="3200" b="1" dirty="0">
                <a:solidFill>
                  <a:srgbClr val="FFFF00"/>
                </a:solidFill>
              </a:rPr>
              <a:t> (MOY) &amp; 4</a:t>
            </a:r>
            <a:r>
              <a:rPr lang="en-US" sz="3200" b="1" baseline="30000" dirty="0">
                <a:solidFill>
                  <a:srgbClr val="FFFF00"/>
                </a:solidFill>
              </a:rPr>
              <a:t>th</a:t>
            </a:r>
            <a:r>
              <a:rPr lang="en-US" sz="3200" b="1" dirty="0">
                <a:solidFill>
                  <a:srgbClr val="FFFF00"/>
                </a:solidFill>
              </a:rPr>
              <a:t> (EOY) Parent Conference.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Follow the same exact steps. 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9A44151-3B92-4AFA-B6C8-90CDF2A1B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04800"/>
            <a:ext cx="2819400" cy="175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9AA386-4CFA-4D20-8126-3236422098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1212" y="0"/>
            <a:ext cx="2362200" cy="27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EB31E-B272-4986-AFF3-D9B7DAA1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65231"/>
            <a:ext cx="9143998" cy="1020762"/>
          </a:xfrm>
        </p:spPr>
        <p:txBody>
          <a:bodyPr/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5400" b="1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 Home Visit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86547-7D91-44FC-B5AF-E418615BE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12" y="381000"/>
            <a:ext cx="5241406" cy="5962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9D6B6-6620-430D-B7A8-E92162A3C00F}"/>
              </a:ext>
            </a:extLst>
          </p:cNvPr>
          <p:cNvSpPr txBox="1"/>
          <p:nvPr/>
        </p:nvSpPr>
        <p:spPr>
          <a:xfrm>
            <a:off x="1539666" y="1828800"/>
            <a:ext cx="4691183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Complete and fill out Parent Notice  2</a:t>
            </a:r>
            <a:r>
              <a:rPr lang="en-US" sz="2800" b="1" baseline="30000" dirty="0">
                <a:solidFill>
                  <a:srgbClr val="FFFF00"/>
                </a:solidFill>
              </a:rPr>
              <a:t>nd</a:t>
            </a:r>
            <a:r>
              <a:rPr lang="en-US" sz="2800" b="1" dirty="0">
                <a:solidFill>
                  <a:srgbClr val="FFFF00"/>
                </a:solidFill>
              </a:rPr>
              <a:t> Home Visit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Save and upload into One Drive labeled as 2</a:t>
            </a:r>
            <a:r>
              <a:rPr lang="en-US" sz="2800" b="1" baseline="30000" dirty="0">
                <a:solidFill>
                  <a:srgbClr val="FFFF00"/>
                </a:solidFill>
              </a:rPr>
              <a:t>nd</a:t>
            </a:r>
            <a:r>
              <a:rPr lang="en-US" sz="2800" b="1" dirty="0">
                <a:solidFill>
                  <a:srgbClr val="FFFF00"/>
                </a:solidFill>
              </a:rPr>
              <a:t> Home Visit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Be sure Home Visit is dated the day it is conducted. 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B95D-E6EA-460A-BC14-9563AAE22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2" y="190500"/>
            <a:ext cx="9144000" cy="9906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Reminder: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F4559-E595-456A-BE82-C2052364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12" y="1447800"/>
            <a:ext cx="4419600" cy="2667000"/>
          </a:xfrm>
        </p:spPr>
        <p:txBody>
          <a:bodyPr/>
          <a:lstStyle/>
          <a:p>
            <a:r>
              <a:rPr lang="en-US" b="1" dirty="0"/>
              <a:t>Use all resources you have available to you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Readiness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ELOF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ASQ3/ ASQ 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Milestones of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8D07B-D04F-444E-AE70-BAADEB72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2" y="533400"/>
            <a:ext cx="7273001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4AC1E-8E01-4D78-BED4-887AA694037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012" y="3886201"/>
            <a:ext cx="4419600" cy="19812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6579B-6339-4B59-B304-9F47BFD04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294" y="4164977"/>
            <a:ext cx="2924483" cy="5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631AB-BC2F-4023-BD23-031E2F82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1828800"/>
            <a:ext cx="11198225" cy="3807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35174-6B9A-422E-A7D1-7CF5582B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41725" y="1497934"/>
            <a:ext cx="11188311" cy="227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6B6C9-B0D0-4AB4-871A-EEDBF5320C6F}"/>
              </a:ext>
            </a:extLst>
          </p:cNvPr>
          <p:cNvSpPr txBox="1"/>
          <p:nvPr/>
        </p:nvSpPr>
        <p:spPr>
          <a:xfrm>
            <a:off x="541726" y="491508"/>
            <a:ext cx="113538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Head Start Early Learning Outcomes Framework Ages: </a:t>
            </a:r>
          </a:p>
          <a:p>
            <a:pPr>
              <a:lnSpc>
                <a:spcPct val="90000"/>
              </a:lnSpc>
            </a:pPr>
            <a:r>
              <a:rPr lang="en-US" sz="3300" b="1" dirty="0"/>
              <a:t>Birth to Five (ELOF)</a:t>
            </a:r>
          </a:p>
        </p:txBody>
      </p:sp>
    </p:spTree>
    <p:extLst>
      <p:ext uri="{BB962C8B-B14F-4D97-AF65-F5344CB8AC3E}">
        <p14:creationId xmlns:p14="http://schemas.microsoft.com/office/powerpoint/2010/main" val="41451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E7AD-E45D-4741-ADCE-EF7ADCE7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74638"/>
            <a:ext cx="10210800" cy="1020762"/>
          </a:xfrm>
        </p:spPr>
        <p:txBody>
          <a:bodyPr>
            <a:normAutofit fontScale="90000"/>
          </a:bodyPr>
          <a:lstStyle/>
          <a:p>
            <a:br>
              <a:rPr lang="en-US" sz="2200" b="1" i="0" dirty="0">
                <a:solidFill>
                  <a:srgbClr val="264B6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200" b="1" i="0" dirty="0">
                <a:solidFill>
                  <a:srgbClr val="264B6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20AD5-559F-4FFA-8E10-4E4B231AAB89}"/>
              </a:ext>
            </a:extLst>
          </p:cNvPr>
          <p:cNvSpPr txBox="1"/>
          <p:nvPr/>
        </p:nvSpPr>
        <p:spPr>
          <a:xfrm>
            <a:off x="989012" y="551289"/>
            <a:ext cx="10287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FFFF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Head Start Curriculum Fidelity</a:t>
            </a:r>
          </a:p>
          <a:p>
            <a:br>
              <a:rPr lang="en-US" sz="3200" b="1" i="0" dirty="0">
                <a:solidFill>
                  <a:srgbClr val="264B6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Curriculum fidelity refers to how closely programs apply curriculum content and processes as they are designed. </a:t>
            </a:r>
          </a:p>
          <a:p>
            <a:r>
              <a:rPr lang="en-US" sz="28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It is critical that curriculum interactions and activities result in </a:t>
            </a:r>
            <a:r>
              <a:rPr lang="en-US" sz="2800" dirty="0">
                <a:solidFill>
                  <a:srgbClr val="FFFF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positive child outcomes and achieve school readiness goals.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C0A97-B3E5-411A-9E1C-766A6E76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12" y="3665706"/>
            <a:ext cx="3886200" cy="2829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AAD47-9AD4-49D8-9D5F-88CB5F1BB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666" y="3657600"/>
            <a:ext cx="4526546" cy="28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FF98-9BD9-4B80-8CC2-9FCB0F11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4936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HSPPS §1302.32(a)(2)</a:t>
            </a:r>
            <a:br>
              <a:rPr lang="en-US" dirty="0"/>
            </a:br>
            <a:r>
              <a:rPr lang="en-US" sz="31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Start Program Performance Standards say:</a:t>
            </a:r>
            <a:endParaRPr lang="en-US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70EF9-281F-4D13-9F30-DEA1A7B664DF}"/>
              </a:ext>
            </a:extLst>
          </p:cNvPr>
          <p:cNvSpPr txBox="1"/>
          <p:nvPr/>
        </p:nvSpPr>
        <p:spPr>
          <a:xfrm>
            <a:off x="1598612" y="1999936"/>
            <a:ext cx="6248400" cy="3970318"/>
          </a:xfrm>
          <a:custGeom>
            <a:avLst/>
            <a:gdLst>
              <a:gd name="connsiteX0" fmla="*/ 0 w 6248400"/>
              <a:gd name="connsiteY0" fmla="*/ 0 h 3970318"/>
              <a:gd name="connsiteX1" fmla="*/ 630520 w 6248400"/>
              <a:gd name="connsiteY1" fmla="*/ 0 h 3970318"/>
              <a:gd name="connsiteX2" fmla="*/ 1136073 w 6248400"/>
              <a:gd name="connsiteY2" fmla="*/ 0 h 3970318"/>
              <a:gd name="connsiteX3" fmla="*/ 1641625 w 6248400"/>
              <a:gd name="connsiteY3" fmla="*/ 0 h 3970318"/>
              <a:gd name="connsiteX4" fmla="*/ 2084693 w 6248400"/>
              <a:gd name="connsiteY4" fmla="*/ 0 h 3970318"/>
              <a:gd name="connsiteX5" fmla="*/ 2777698 w 6248400"/>
              <a:gd name="connsiteY5" fmla="*/ 0 h 3970318"/>
              <a:gd name="connsiteX6" fmla="*/ 3470702 w 6248400"/>
              <a:gd name="connsiteY6" fmla="*/ 0 h 3970318"/>
              <a:gd name="connsiteX7" fmla="*/ 3913771 w 6248400"/>
              <a:gd name="connsiteY7" fmla="*/ 0 h 3970318"/>
              <a:gd name="connsiteX8" fmla="*/ 4544291 w 6248400"/>
              <a:gd name="connsiteY8" fmla="*/ 0 h 3970318"/>
              <a:gd name="connsiteX9" fmla="*/ 5174811 w 6248400"/>
              <a:gd name="connsiteY9" fmla="*/ 0 h 3970318"/>
              <a:gd name="connsiteX10" fmla="*/ 6248400 w 6248400"/>
              <a:gd name="connsiteY10" fmla="*/ 0 h 3970318"/>
              <a:gd name="connsiteX11" fmla="*/ 6248400 w 6248400"/>
              <a:gd name="connsiteY11" fmla="*/ 567188 h 3970318"/>
              <a:gd name="connsiteX12" fmla="*/ 6248400 w 6248400"/>
              <a:gd name="connsiteY12" fmla="*/ 1094673 h 3970318"/>
              <a:gd name="connsiteX13" fmla="*/ 6248400 w 6248400"/>
              <a:gd name="connsiteY13" fmla="*/ 1582455 h 3970318"/>
              <a:gd name="connsiteX14" fmla="*/ 6248400 w 6248400"/>
              <a:gd name="connsiteY14" fmla="*/ 2030534 h 3970318"/>
              <a:gd name="connsiteX15" fmla="*/ 6248400 w 6248400"/>
              <a:gd name="connsiteY15" fmla="*/ 2478613 h 3970318"/>
              <a:gd name="connsiteX16" fmla="*/ 6248400 w 6248400"/>
              <a:gd name="connsiteY16" fmla="*/ 3006098 h 3970318"/>
              <a:gd name="connsiteX17" fmla="*/ 6248400 w 6248400"/>
              <a:gd name="connsiteY17" fmla="*/ 3970318 h 3970318"/>
              <a:gd name="connsiteX18" fmla="*/ 5680364 w 6248400"/>
              <a:gd name="connsiteY18" fmla="*/ 3970318 h 3970318"/>
              <a:gd name="connsiteX19" fmla="*/ 5112327 w 6248400"/>
              <a:gd name="connsiteY19" fmla="*/ 3970318 h 3970318"/>
              <a:gd name="connsiteX20" fmla="*/ 4481807 w 6248400"/>
              <a:gd name="connsiteY20" fmla="*/ 3970318 h 3970318"/>
              <a:gd name="connsiteX21" fmla="*/ 4038739 w 6248400"/>
              <a:gd name="connsiteY21" fmla="*/ 3970318 h 3970318"/>
              <a:gd name="connsiteX22" fmla="*/ 3345734 w 6248400"/>
              <a:gd name="connsiteY22" fmla="*/ 3970318 h 3970318"/>
              <a:gd name="connsiteX23" fmla="*/ 2652730 w 6248400"/>
              <a:gd name="connsiteY23" fmla="*/ 3970318 h 3970318"/>
              <a:gd name="connsiteX24" fmla="*/ 2022209 w 6248400"/>
              <a:gd name="connsiteY24" fmla="*/ 3970318 h 3970318"/>
              <a:gd name="connsiteX25" fmla="*/ 1641625 w 6248400"/>
              <a:gd name="connsiteY25" fmla="*/ 3970318 h 3970318"/>
              <a:gd name="connsiteX26" fmla="*/ 1073589 w 6248400"/>
              <a:gd name="connsiteY26" fmla="*/ 3970318 h 3970318"/>
              <a:gd name="connsiteX27" fmla="*/ 693004 w 6248400"/>
              <a:gd name="connsiteY27" fmla="*/ 3970318 h 3970318"/>
              <a:gd name="connsiteX28" fmla="*/ 0 w 6248400"/>
              <a:gd name="connsiteY28" fmla="*/ 3970318 h 3970318"/>
              <a:gd name="connsiteX29" fmla="*/ 0 w 6248400"/>
              <a:gd name="connsiteY29" fmla="*/ 3482536 h 3970318"/>
              <a:gd name="connsiteX30" fmla="*/ 0 w 6248400"/>
              <a:gd name="connsiteY30" fmla="*/ 2915348 h 3970318"/>
              <a:gd name="connsiteX31" fmla="*/ 0 w 6248400"/>
              <a:gd name="connsiteY31" fmla="*/ 2348160 h 3970318"/>
              <a:gd name="connsiteX32" fmla="*/ 0 w 6248400"/>
              <a:gd name="connsiteY32" fmla="*/ 1701565 h 3970318"/>
              <a:gd name="connsiteX33" fmla="*/ 0 w 6248400"/>
              <a:gd name="connsiteY33" fmla="*/ 1174080 h 3970318"/>
              <a:gd name="connsiteX34" fmla="*/ 0 w 6248400"/>
              <a:gd name="connsiteY34" fmla="*/ 606891 h 3970318"/>
              <a:gd name="connsiteX35" fmla="*/ 0 w 6248400"/>
              <a:gd name="connsiteY35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248400" h="3970318" extrusionOk="0">
                <a:moveTo>
                  <a:pt x="0" y="0"/>
                </a:moveTo>
                <a:cubicBezTo>
                  <a:pt x="253697" y="-64439"/>
                  <a:pt x="444627" y="49832"/>
                  <a:pt x="630520" y="0"/>
                </a:cubicBezTo>
                <a:cubicBezTo>
                  <a:pt x="816413" y="-49832"/>
                  <a:pt x="921567" y="58724"/>
                  <a:pt x="1136073" y="0"/>
                </a:cubicBezTo>
                <a:cubicBezTo>
                  <a:pt x="1350579" y="-58724"/>
                  <a:pt x="1448948" y="25208"/>
                  <a:pt x="1641625" y="0"/>
                </a:cubicBezTo>
                <a:cubicBezTo>
                  <a:pt x="1834302" y="-25208"/>
                  <a:pt x="1878542" y="6030"/>
                  <a:pt x="2084693" y="0"/>
                </a:cubicBezTo>
                <a:cubicBezTo>
                  <a:pt x="2290844" y="-6030"/>
                  <a:pt x="2561599" y="56451"/>
                  <a:pt x="2777698" y="0"/>
                </a:cubicBezTo>
                <a:cubicBezTo>
                  <a:pt x="2993797" y="-56451"/>
                  <a:pt x="3296191" y="68682"/>
                  <a:pt x="3470702" y="0"/>
                </a:cubicBezTo>
                <a:cubicBezTo>
                  <a:pt x="3645213" y="-68682"/>
                  <a:pt x="3757895" y="50623"/>
                  <a:pt x="3913771" y="0"/>
                </a:cubicBezTo>
                <a:cubicBezTo>
                  <a:pt x="4069647" y="-50623"/>
                  <a:pt x="4344160" y="49665"/>
                  <a:pt x="4544291" y="0"/>
                </a:cubicBezTo>
                <a:cubicBezTo>
                  <a:pt x="4744422" y="-49665"/>
                  <a:pt x="4928788" y="45288"/>
                  <a:pt x="5174811" y="0"/>
                </a:cubicBezTo>
                <a:cubicBezTo>
                  <a:pt x="5420834" y="-45288"/>
                  <a:pt x="5942556" y="7784"/>
                  <a:pt x="6248400" y="0"/>
                </a:cubicBezTo>
                <a:cubicBezTo>
                  <a:pt x="6262966" y="275855"/>
                  <a:pt x="6196652" y="338532"/>
                  <a:pt x="6248400" y="567188"/>
                </a:cubicBezTo>
                <a:cubicBezTo>
                  <a:pt x="6300148" y="795844"/>
                  <a:pt x="6199178" y="984021"/>
                  <a:pt x="6248400" y="1094673"/>
                </a:cubicBezTo>
                <a:cubicBezTo>
                  <a:pt x="6297622" y="1205325"/>
                  <a:pt x="6205843" y="1432544"/>
                  <a:pt x="6248400" y="1582455"/>
                </a:cubicBezTo>
                <a:cubicBezTo>
                  <a:pt x="6290957" y="1732366"/>
                  <a:pt x="6212856" y="1849950"/>
                  <a:pt x="6248400" y="2030534"/>
                </a:cubicBezTo>
                <a:cubicBezTo>
                  <a:pt x="6283944" y="2211118"/>
                  <a:pt x="6210993" y="2348809"/>
                  <a:pt x="6248400" y="2478613"/>
                </a:cubicBezTo>
                <a:cubicBezTo>
                  <a:pt x="6285807" y="2608417"/>
                  <a:pt x="6195290" y="2798683"/>
                  <a:pt x="6248400" y="3006098"/>
                </a:cubicBezTo>
                <a:cubicBezTo>
                  <a:pt x="6301510" y="3213513"/>
                  <a:pt x="6228565" y="3588067"/>
                  <a:pt x="6248400" y="3970318"/>
                </a:cubicBezTo>
                <a:cubicBezTo>
                  <a:pt x="6020552" y="4024242"/>
                  <a:pt x="5895222" y="3914085"/>
                  <a:pt x="5680364" y="3970318"/>
                </a:cubicBezTo>
                <a:cubicBezTo>
                  <a:pt x="5465506" y="4026551"/>
                  <a:pt x="5241614" y="3917302"/>
                  <a:pt x="5112327" y="3970318"/>
                </a:cubicBezTo>
                <a:cubicBezTo>
                  <a:pt x="4983040" y="4023334"/>
                  <a:pt x="4751131" y="3934945"/>
                  <a:pt x="4481807" y="3970318"/>
                </a:cubicBezTo>
                <a:cubicBezTo>
                  <a:pt x="4212483" y="4005691"/>
                  <a:pt x="4245578" y="3945259"/>
                  <a:pt x="4038739" y="3970318"/>
                </a:cubicBezTo>
                <a:cubicBezTo>
                  <a:pt x="3831900" y="3995377"/>
                  <a:pt x="3639716" y="3949195"/>
                  <a:pt x="3345734" y="3970318"/>
                </a:cubicBezTo>
                <a:cubicBezTo>
                  <a:pt x="3051753" y="3991441"/>
                  <a:pt x="2910808" y="3896499"/>
                  <a:pt x="2652730" y="3970318"/>
                </a:cubicBezTo>
                <a:cubicBezTo>
                  <a:pt x="2394652" y="4044137"/>
                  <a:pt x="2221189" y="3920251"/>
                  <a:pt x="2022209" y="3970318"/>
                </a:cubicBezTo>
                <a:cubicBezTo>
                  <a:pt x="1823229" y="4020385"/>
                  <a:pt x="1820001" y="3931023"/>
                  <a:pt x="1641625" y="3970318"/>
                </a:cubicBezTo>
                <a:cubicBezTo>
                  <a:pt x="1463249" y="4009613"/>
                  <a:pt x="1257309" y="3909589"/>
                  <a:pt x="1073589" y="3970318"/>
                </a:cubicBezTo>
                <a:cubicBezTo>
                  <a:pt x="889869" y="4031047"/>
                  <a:pt x="851398" y="3969893"/>
                  <a:pt x="693004" y="3970318"/>
                </a:cubicBezTo>
                <a:cubicBezTo>
                  <a:pt x="534610" y="3970743"/>
                  <a:pt x="227486" y="3940150"/>
                  <a:pt x="0" y="3970318"/>
                </a:cubicBezTo>
                <a:cubicBezTo>
                  <a:pt x="-7505" y="3810271"/>
                  <a:pt x="30507" y="3724304"/>
                  <a:pt x="0" y="3482536"/>
                </a:cubicBezTo>
                <a:cubicBezTo>
                  <a:pt x="-30507" y="3240768"/>
                  <a:pt x="26935" y="3098570"/>
                  <a:pt x="0" y="2915348"/>
                </a:cubicBezTo>
                <a:cubicBezTo>
                  <a:pt x="-26935" y="2732126"/>
                  <a:pt x="55101" y="2571413"/>
                  <a:pt x="0" y="2348160"/>
                </a:cubicBezTo>
                <a:cubicBezTo>
                  <a:pt x="-55101" y="2124907"/>
                  <a:pt x="8547" y="1988938"/>
                  <a:pt x="0" y="1701565"/>
                </a:cubicBezTo>
                <a:cubicBezTo>
                  <a:pt x="-8547" y="1414193"/>
                  <a:pt x="33566" y="1340755"/>
                  <a:pt x="0" y="1174080"/>
                </a:cubicBezTo>
                <a:cubicBezTo>
                  <a:pt x="-33566" y="1007406"/>
                  <a:pt x="2508" y="860846"/>
                  <a:pt x="0" y="606891"/>
                </a:cubicBezTo>
                <a:cubicBezTo>
                  <a:pt x="-2508" y="352936"/>
                  <a:pt x="14591" y="230991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898876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”A program must </a:t>
            </a:r>
            <a:r>
              <a:rPr lang="en-US" sz="2800" b="1" u="sng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 staff </a:t>
            </a:r>
            <a:r>
              <a:rPr lang="en-US" sz="2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effectively implement curricula and at a minimum monitor curriculum implementation and fidelity, and provide support, feedback, and supervision for continuous improvement of its implementation through the system of training and professional development.”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49F06-DC21-4247-B2D5-7A173472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412" y="2025876"/>
            <a:ext cx="3598443" cy="38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5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B0F7B-A3CE-4036-B1A8-D074A5FF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7412" y="1858481"/>
            <a:ext cx="4298304" cy="260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E2C3F-2659-46FE-8056-51627493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2" y="1447800"/>
            <a:ext cx="5690743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97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274638"/>
            <a:ext cx="10287000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Routes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905000"/>
            <a:ext cx="7620000" cy="42672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Introduction to Parents/Families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Teacher Home Visit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Teacher/Parent Conference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School Readiness Goals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ELOF Framework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Milestones and App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FBD9D-0C6C-4BA6-BBF3-34E2650C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2019300"/>
            <a:ext cx="5715001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9788-DD88-4559-8351-9EB8DDB9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 Route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90C93-76A5-460C-AAB6-9F651134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304653"/>
            <a:ext cx="5791200" cy="5294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DF3CA-E14C-4761-BE68-03EF36579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8812" y="1523238"/>
            <a:ext cx="45148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102076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Meet The Teacher/ Welcome to EHS!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911B8-18BF-4C48-89DA-BED5A5BE9FAD}"/>
              </a:ext>
            </a:extLst>
          </p:cNvPr>
          <p:cNvSpPr txBox="1"/>
          <p:nvPr/>
        </p:nvSpPr>
        <p:spPr>
          <a:xfrm>
            <a:off x="813619" y="2057400"/>
            <a:ext cx="60931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EHS teachers contact your parents and welcome your children to Early Head Start!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August 26-September 3,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2021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Introduce yourself as the teacher</a:t>
            </a:r>
          </a:p>
          <a:p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Ask parent what is the best way of communication for them for future meetings/ conferences,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Write down any important information and always document on your contact log when you have contacted parents.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This is the best opportunity for you to get to know your parents and child.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4BD13B20-7AAA-4EEA-996B-1904331ED263}"/>
              </a:ext>
            </a:extLst>
          </p:cNvPr>
          <p:cNvSpPr/>
          <p:nvPr/>
        </p:nvSpPr>
        <p:spPr>
          <a:xfrm rot="20822994">
            <a:off x="7263899" y="3398718"/>
            <a:ext cx="4080521" cy="2383296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August 26-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September 3,2020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E0B9F7B7-2C7E-4F7C-B704-E5AF08C5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8" y="1676400"/>
            <a:ext cx="4994080" cy="15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8"/>
            <a:ext cx="9829800" cy="1020762"/>
          </a:xfrm>
        </p:spPr>
        <p:txBody>
          <a:bodyPr/>
          <a:lstStyle/>
          <a:p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6000" b="1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Home Visit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3" y="1752600"/>
            <a:ext cx="876299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Be sure to schedule a home visit time with parent that is convenient for them. </a:t>
            </a:r>
          </a:p>
          <a:p>
            <a:pPr marL="0" indent="0">
              <a:buNone/>
            </a:pPr>
            <a:r>
              <a:rPr lang="en-US" b="1" dirty="0"/>
              <a:t>Be prepared and pre-fill all forms that you will need to fill out: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-Parent Notice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-Home Visit Form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-Home Language Survey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-ASQ3 screener / ASQ SE/ ASQ calculator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-Milestones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-School Readiness Goals (parents)</a:t>
            </a: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0D668276-ADDD-418D-AB70-DBBA7749DF55}"/>
              </a:ext>
            </a:extLst>
          </p:cNvPr>
          <p:cNvSpPr/>
          <p:nvPr/>
        </p:nvSpPr>
        <p:spPr>
          <a:xfrm>
            <a:off x="5332412" y="274638"/>
            <a:ext cx="5715000" cy="1249362"/>
          </a:xfrm>
          <a:prstGeom prst="wave">
            <a:avLst/>
          </a:prstGeom>
          <a:solidFill>
            <a:srgbClr val="00B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August 26 – September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49F46-962A-4044-A186-E5EACA8F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0628" y="3576455"/>
            <a:ext cx="5066281" cy="2352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A9796-A07A-4341-81EB-E49B9F512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3962400"/>
            <a:ext cx="3352800" cy="5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13F48-553B-4D6D-A84A-33ABC701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9" y="3798042"/>
            <a:ext cx="3076849" cy="254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78ABA-76FD-4874-B36B-4D7C4659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07" y="228600"/>
            <a:ext cx="3076849" cy="3200400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CC2A3CA-682A-4D26-86A9-E7B10A29D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602" y="248384"/>
            <a:ext cx="3365804" cy="320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2169CC-1034-4CB5-B807-4A6317B8C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656" y="236989"/>
            <a:ext cx="2555100" cy="3211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D99EE-75B6-4E15-9D29-99F137FD3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818" y="240863"/>
            <a:ext cx="2781390" cy="3211793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ECCE1-644C-45AE-9DA4-0911B5AE08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5357064" y="3759524"/>
            <a:ext cx="2174419" cy="2952085"/>
          </a:xfrm>
          <a:prstGeom prst="rect">
            <a:avLst/>
          </a:prstGeom>
        </p:spPr>
      </p:pic>
      <p:pic>
        <p:nvPicPr>
          <p:cNvPr id="15" name="Picture 1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2B8C1D65-14D1-434A-9A7F-96E7FFCDCA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04" y="3732261"/>
            <a:ext cx="1980596" cy="15300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30101-4865-4F70-9575-A0E63D8A3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4908" y="5181600"/>
            <a:ext cx="1895588" cy="1530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A8548-C5F9-4459-BEB0-9130B8CE498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2666" y="4045139"/>
            <a:ext cx="5257796" cy="266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9D5A9-21E9-4A0E-A2DB-8BDD56B546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2002" y="4497266"/>
            <a:ext cx="3505200" cy="6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744198" cy="102076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Parent Teacher Conference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2" y="1914088"/>
            <a:ext cx="5410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 Parent Conference IS ONLY based on screeners </a:t>
            </a:r>
          </a:p>
          <a:p>
            <a:r>
              <a:rPr lang="en-US" dirty="0"/>
              <a:t>Be prepared to share the ASQ3 and ASQ2SE summary and overview with parent. </a:t>
            </a:r>
          </a:p>
          <a:p>
            <a:r>
              <a:rPr lang="en-US" dirty="0"/>
              <a:t>Share some ASQ3 strategies/ ASQ2SE strategies with parent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Strategies are available on the EHS website under Education / Disabilities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SAVE AND UPLOAD into One Drive labeled as: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1</a:t>
            </a:r>
            <a:r>
              <a:rPr lang="en-US" baseline="30000" dirty="0">
                <a:solidFill>
                  <a:schemeClr val="bg1"/>
                </a:solidFill>
                <a:highlight>
                  <a:srgbClr val="FFFF00"/>
                </a:highlight>
              </a:rPr>
              <a:t>st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Parent Teacher Conference 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C8BD9-ED71-42B7-AE5B-797925BB0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5212" y="1424237"/>
            <a:ext cx="4572000" cy="4846583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FFC0C023-912B-4D34-AD53-81FA2098418F}"/>
              </a:ext>
            </a:extLst>
          </p:cNvPr>
          <p:cNvSpPr/>
          <p:nvPr/>
        </p:nvSpPr>
        <p:spPr>
          <a:xfrm>
            <a:off x="6780214" y="381000"/>
            <a:ext cx="5105398" cy="1109472"/>
          </a:xfrm>
          <a:prstGeom prst="flowChartPunchedTap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3663-5A55-40F6-BA3C-AC87C32D7DAD}"/>
              </a:ext>
            </a:extLst>
          </p:cNvPr>
          <p:cNvSpPr txBox="1"/>
          <p:nvPr/>
        </p:nvSpPr>
        <p:spPr>
          <a:xfrm>
            <a:off x="6967569" y="676712"/>
            <a:ext cx="45088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October 11-October 22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2" y="152400"/>
            <a:ext cx="8153400" cy="914400"/>
          </a:xfrm>
        </p:spPr>
        <p:txBody>
          <a:bodyPr/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AIMS Parent Teacher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3671F-0C3A-410C-A0E8-B61080612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18"/>
          <a:stretch/>
        </p:blipFill>
        <p:spPr>
          <a:xfrm>
            <a:off x="285564" y="1896407"/>
            <a:ext cx="11464261" cy="179348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4A091C4-8540-456A-8052-CA4E747A2C73}"/>
              </a:ext>
            </a:extLst>
          </p:cNvPr>
          <p:cNvSpPr/>
          <p:nvPr/>
        </p:nvSpPr>
        <p:spPr>
          <a:xfrm>
            <a:off x="1674812" y="1811382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E3F7676-9557-4FDF-8464-6376A1C8E50F}"/>
              </a:ext>
            </a:extLst>
          </p:cNvPr>
          <p:cNvSpPr/>
          <p:nvPr/>
        </p:nvSpPr>
        <p:spPr>
          <a:xfrm>
            <a:off x="989012" y="2695100"/>
            <a:ext cx="68580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CEC57-C99E-4A5A-8CF4-EDFB436E0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57" y="4267655"/>
            <a:ext cx="11303555" cy="188580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D98B-A3BC-4353-8975-0CA7E2471ADE}"/>
              </a:ext>
            </a:extLst>
          </p:cNvPr>
          <p:cNvSpPr/>
          <p:nvPr/>
        </p:nvSpPr>
        <p:spPr>
          <a:xfrm rot="16200000">
            <a:off x="7401841" y="5474371"/>
            <a:ext cx="585543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0BDA6D6A-856E-4DD3-A83C-E9033ABB3FA2}"/>
              </a:ext>
            </a:extLst>
          </p:cNvPr>
          <p:cNvSpPr/>
          <p:nvPr/>
        </p:nvSpPr>
        <p:spPr>
          <a:xfrm>
            <a:off x="351358" y="152400"/>
            <a:ext cx="3152253" cy="1040324"/>
          </a:xfrm>
          <a:prstGeom prst="wav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November 8-19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6A483-8DE9-449C-8C3D-CD2F3464AEE2}"/>
              </a:ext>
            </a:extLst>
          </p:cNvPr>
          <p:cNvSpPr txBox="1"/>
          <p:nvPr/>
        </p:nvSpPr>
        <p:spPr>
          <a:xfrm>
            <a:off x="592806" y="1234953"/>
            <a:ext cx="111418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Includes: Parent Notice Form / AIMS Parent Teacher Report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CBC-26A6-407F-96D8-D92F4E883FCD}"/>
              </a:ext>
            </a:extLst>
          </p:cNvPr>
          <p:cNvSpPr/>
          <p:nvPr/>
        </p:nvSpPr>
        <p:spPr>
          <a:xfrm>
            <a:off x="9523412" y="3282417"/>
            <a:ext cx="1600200" cy="533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Log Out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1E7AA-98E2-40D1-811E-5FCDCD82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8" y="457200"/>
            <a:ext cx="11890148" cy="58674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A8ABACD-C316-46E2-B9BB-B894D32C0EF7}"/>
              </a:ext>
            </a:extLst>
          </p:cNvPr>
          <p:cNvSpPr/>
          <p:nvPr/>
        </p:nvSpPr>
        <p:spPr>
          <a:xfrm rot="10800000">
            <a:off x="2294954" y="245343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0E8AE2-7C3A-4A77-9F41-4955C0C0FA5F}"/>
              </a:ext>
            </a:extLst>
          </p:cNvPr>
          <p:cNvSpPr/>
          <p:nvPr/>
        </p:nvSpPr>
        <p:spPr>
          <a:xfrm rot="10800000">
            <a:off x="2310619" y="31623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132C62-6280-4940-9292-5A7AE2FB05A8}"/>
              </a:ext>
            </a:extLst>
          </p:cNvPr>
          <p:cNvSpPr/>
          <p:nvPr/>
        </p:nvSpPr>
        <p:spPr>
          <a:xfrm rot="10800000">
            <a:off x="2615493" y="3805983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D50230-7B2F-4991-BEA4-97DCF0858C2C}"/>
              </a:ext>
            </a:extLst>
          </p:cNvPr>
          <p:cNvSpPr/>
          <p:nvPr/>
        </p:nvSpPr>
        <p:spPr>
          <a:xfrm rot="10800000">
            <a:off x="9142412" y="5562600"/>
            <a:ext cx="64108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5CAD3-767A-479C-AAE0-242987FB0CEC}"/>
              </a:ext>
            </a:extLst>
          </p:cNvPr>
          <p:cNvSpPr/>
          <p:nvPr/>
        </p:nvSpPr>
        <p:spPr>
          <a:xfrm>
            <a:off x="4722812" y="2910634"/>
            <a:ext cx="4572000" cy="2423366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685</Words>
  <Application>Microsoft Office PowerPoint</Application>
  <PresentationFormat>Custom</PresentationFormat>
  <Paragraphs>120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Chalkboard 16x9</vt:lpstr>
      <vt:lpstr>  </vt:lpstr>
      <vt:lpstr>Bus Routes</vt:lpstr>
      <vt:lpstr>Bus Route Schedule</vt:lpstr>
      <vt:lpstr>Meet The Teacher/ Welcome to EHS!  </vt:lpstr>
      <vt:lpstr>1st Home Visit</vt:lpstr>
      <vt:lpstr>PowerPoint Presentation</vt:lpstr>
      <vt:lpstr>1st Parent Teacher Conference </vt:lpstr>
      <vt:lpstr>AIMS Parent Teacher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Home Visit </vt:lpstr>
      <vt:lpstr>Reminder: </vt:lpstr>
      <vt:lpstr>PowerPoint Presentation</vt:lpstr>
      <vt:lpstr>   </vt:lpstr>
      <vt:lpstr>        HSPPS §1302.32(a)(2) Head Start Program Performance Standards say: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</dc:title>
  <dc:creator>Yesenia Gonzalez</dc:creator>
  <cp:lastModifiedBy>Norma Azua</cp:lastModifiedBy>
  <cp:revision>12</cp:revision>
  <cp:lastPrinted>2021-08-14T20:34:52Z</cp:lastPrinted>
  <dcterms:created xsi:type="dcterms:W3CDTF">2020-08-21T13:49:37Z</dcterms:created>
  <dcterms:modified xsi:type="dcterms:W3CDTF">2021-08-16T01:12:21Z</dcterms:modified>
</cp:coreProperties>
</file>